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6858000" cx="9144000"/>
  <p:notesSz cy="9296400" cx="68818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4A61A2F-41B1-49F0-ADF1-F8C826EFED2E}">
  <a:tblStyle styleName="Table_0" styleId="{B4A61A2F-41B1-49F0-ADF1-F8C826EFED2E}">
    <a:wholeTbl>
      <a:tcTxStyle b="off" i="off">
        <a:schemeClr val="dk1"/>
      </a:tcTxStyle>
      <a:tcStyle>
        <a:tcBdr>
          <a:left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>
          <a:top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bottom>
        </a:tcBdr>
      </a:tcStyle>
    </a:band1H>
    <a:band1V>
      <a:tcStyle>
        <a:tcBdr>
          <a:left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right>
        </a:tcBdr>
      </a:tcStyle>
    </a:band1V>
    <a:band2V>
      <a:tcStyle>
        <a:tcBdr>
          <a:left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w="50800" cap="flat">
              <a:solidFill>
                <a:schemeClr val="accent5"/>
              </a:solidFill>
              <a:prstDash val="solid"/>
              <a:round/>
              <a:headEnd w="med" len="med" type="none"/>
              <a:tailEnd w="med" len="med" type="none"/>
            </a:ln>
          </a:top>
        </a:tcBdr>
      </a:tcStyle>
    </a:lastRow>
    <a:firstRow>
      <a:tcTxStyle b="on" i="off">
        <a:schemeClr val="lt1"/>
      </a:tcTxStyle>
      <a:tcStyle>
        <a:fill>
          <a:solidFill>
            <a:schemeClr val="accent5"/>
          </a:solidFill>
        </a:fill>
      </a:tcStyle>
    </a:firstRow>
  </a:tblStyle>
  <a:tblStyle styleName="Table_1" styleId="{517B6E0D-3800-4AEB-9536-F85008B21CDC}"/>
  <a:tblStyle styleName="Table_2" styleId="{181717E2-814D-45A3-B494-1F2FABFA54E9}"/>
  <a:tblStyle styleName="Table_3" styleId="{40042CAA-BE85-4321-A5E1-B03EB69D7B1D}"/>
</a:tblStyleLst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41.xml" Type="http://schemas.openxmlformats.org/officeDocument/2006/relationships/slide" Id="rId47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slides/slide34.xml" Type="http://schemas.openxmlformats.org/officeDocument/2006/relationships/slide" Id="rId40"/><Relationship Target="theme/theme2.xml" Type="http://schemas.openxmlformats.org/officeDocument/2006/relationships/theme" Id="rId1"/><Relationship Target="slides/slide16.xml" Type="http://schemas.openxmlformats.org/officeDocument/2006/relationships/slide" Id="rId22"/><Relationship Target="slides/slide35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/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>
                <a:solidFill>
                  <a:srgbClr val="000000"/>
                </a:solidFill>
              </a:defRPr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/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31260" x="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/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3126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000000"/>
                </a:solidFill>
              </a:defRPr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/>
        </p:nvSpPr>
        <p:spPr>
          <a:xfrm>
            <a:off y="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45375" rIns="90775" lIns="90775" tIns="45375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</a:rPr>
              <a:t>October 27, 2005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y="883126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45375" rIns="90775" lIns="90775" tIns="45375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y="696912" x="1120775"/>
            <a:ext cy="3486150" cx="46481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414837" x="920750"/>
            <a:ext cy="4184649" cx="5040312"/>
          </a:xfrm>
          <a:prstGeom prst="rect">
            <a:avLst/>
          </a:prstGeom>
          <a:noFill/>
          <a:ln>
            <a:noFill/>
          </a:ln>
        </p:spPr>
        <p:txBody>
          <a:bodyPr bIns="44600" rIns="89200" lIns="89200" tIns="446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405" name="Shape 40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0" name="Shape 4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6" name="Shape 4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8" name="Shape 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5" name="Shape 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1" name="Shape 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6" name="Shape 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7" name="Shape 447"/>
          <p:cNvSpPr txBox="1"/>
          <p:nvPr/>
        </p:nvSpPr>
        <p:spPr>
          <a:xfrm>
            <a:off y="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45375" rIns="90775" lIns="90775" tIns="45375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</a:rPr>
              <a:t>October 27, 2005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y="883126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45375" rIns="90775" lIns="90775" tIns="45375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y="696912" x="1120775"/>
            <a:ext cy="3486150" cx="464819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y="4414837" x="920750"/>
            <a:ext cy="4184649" cx="5040312"/>
          </a:xfrm>
          <a:prstGeom prst="rect">
            <a:avLst/>
          </a:prstGeom>
          <a:noFill/>
          <a:ln>
            <a:noFill/>
          </a:ln>
        </p:spPr>
        <p:txBody>
          <a:bodyPr bIns="44600" rIns="89200" lIns="89200" tIns="446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 rot="5400000">
            <a:off y="2105023" x="3781424"/>
            <a:ext cy="1809750" cx="6019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 rot="5400000">
            <a:off y="371474" x="85724"/>
            <a:ext cy="5276848" cx="6019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1925" marL="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33350" marL="7429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95250" marL="1600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17475" marL="2057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7475" marL="2514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7475" marL="2971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7475" marL="3429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7475" marL="3886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1925" marL="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33350" marL="7429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95250" marL="1600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17475" marL="2057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7475" marL="2514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7475" marL="2971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7475" marL="3429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7475" marL="3886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y="2130425" x="685800"/>
            <a:ext cy="147002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ctr" rtl="0" marR="0" indent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y="3200400" x="838200"/>
            <a:ext cy="914400" cx="746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y="4114800" x="12954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200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-133350" marL="742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-76200" marL="1143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-9525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-117475" marL="2057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-117475" marL="2514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-117475" marL="2971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-117475" marL="3429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-117475" marL="3886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y="2514600" x="685800"/>
            <a:ext cy="2057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4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1925" marL="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33350" marL="7429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95250" marL="1600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17475" marL="2057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7475" marL="2514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7475" marL="2971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7475" marL="3429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7475" marL="3886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y="6248400" x="304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trike="noStrike" u="none" b="0" cap="none" baseline="0" sz="1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 rot="5400000">
            <a:off y="228598" x="1752599"/>
            <a:ext cy="7086600" cx="449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61925" marL="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33350" marL="7429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95250" marL="1600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17475" marL="2057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7475" marL="2514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7475" marL="2971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7475" marL="3429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7475" marL="3886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4800600" x="1792288"/>
            <a:ext cy="566736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2048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3111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2174875" x="457200"/>
            <a:ext cy="3951286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y="1535112" x="4645025"/>
            <a:ext cy="639762" cx="4041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y="2174875" x="4645025"/>
            <a:ext cy="3951286" cx="4041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524000" x="457200"/>
            <a:ext cy="4495800" cx="3467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524000" x="4076700"/>
            <a:ext cy="4495800" cx="3467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sz="2000"/>
            </a:lvl1pPr>
            <a:lvl2pPr rtl="0" indent="0" marL="457200">
              <a:buFont typeface="Arial"/>
              <a:buNone/>
              <a:defRPr sz="1800"/>
            </a:lvl2pPr>
            <a:lvl3pPr rtl="0" indent="0" marL="914400">
              <a:buFont typeface="Arial"/>
              <a:buNone/>
              <a:defRPr sz="1600"/>
            </a:lvl3pPr>
            <a:lvl4pPr rtl="0" indent="0" marL="1371600">
              <a:buFont typeface="Arial"/>
              <a:buNone/>
              <a:defRPr sz="1400"/>
            </a:lvl4pPr>
            <a:lvl5pPr rtl="0" indent="0" marL="1828800">
              <a:buFont typeface="Arial"/>
              <a:buNone/>
              <a:defRPr sz="1400"/>
            </a:lvl5pPr>
            <a:lvl6pPr rtl="0" indent="0" marL="2286000">
              <a:buFont typeface="Arial"/>
              <a:buNone/>
              <a:defRPr sz="1400"/>
            </a:lvl6pPr>
            <a:lvl7pPr rtl="0" indent="0" marL="2743200">
              <a:buFont typeface="Arial"/>
              <a:buNone/>
              <a:defRPr sz="1400"/>
            </a:lvl7pPr>
            <a:lvl8pPr rtl="0" indent="0" marL="3200400">
              <a:buFont typeface="Arial"/>
              <a:buNone/>
              <a:defRPr sz="1400"/>
            </a:lvl8pPr>
            <a:lvl9pPr rtl="0" indent="0" marL="3657600"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5"/><Relationship Target="../slideLayouts/slideLayout11.xml" Type="http://schemas.openxmlformats.org/officeDocument/2006/relationships/slideLayout" Id="rId14"/><Relationship Target="../media/image03.jpg" Type="http://schemas.openxmlformats.org/officeDocument/2006/relationships/image" Id="rId2"/><Relationship Target="../slideLayouts/slideLayout9.xml" Type="http://schemas.openxmlformats.org/officeDocument/2006/relationships/slideLayout" Id="rId12"/><Relationship Target="../media/image04.jpg" Type="http://schemas.openxmlformats.org/officeDocument/2006/relationships/image" Id="rId1"/><Relationship Target="../slideLayouts/slideLayout10.xml" Type="http://schemas.openxmlformats.org/officeDocument/2006/relationships/slideLayout" Id="rId13"/><Relationship Target="../slideLayouts/slideLayout1.xml" Type="http://schemas.openxmlformats.org/officeDocument/2006/relationships/slideLayout" Id="rId4"/><Relationship Target="../slideLayouts/slideLayout7.xml" Type="http://schemas.openxmlformats.org/officeDocument/2006/relationships/slideLayout" Id="rId10"/><Relationship Target="../media/image00.png" Type="http://schemas.openxmlformats.org/officeDocument/2006/relationships/image" Id="rId3"/><Relationship Target="../slideLayouts/slideLayout8.xml" Type="http://schemas.openxmlformats.org/officeDocument/2006/relationships/slideLayout" Id="rId11"/><Relationship Target="../slideLayouts/slideLayout6.xml" Type="http://schemas.openxmlformats.org/officeDocument/2006/relationships/slideLayout" Id="rId9"/><Relationship Target="../slideLayouts/slideLayout3.xml" Type="http://schemas.openxmlformats.org/officeDocument/2006/relationships/slideLayout" Id="rId6"/><Relationship Target="../slideLayouts/slideLayout2.xml" Type="http://schemas.openxmlformats.org/officeDocument/2006/relationships/slideLayout" Id="rId5"/><Relationship Target="../slideLayouts/slideLayout5.xml" Type="http://schemas.openxmlformats.org/officeDocument/2006/relationships/slideLayout" Id="rId8"/><Relationship Target="../slideLayouts/slideLayout4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3.jpg" Type="http://schemas.openxmlformats.org/officeDocument/2006/relationships/image" Id="rId2"/><Relationship Target="../media/image04.jpg" Type="http://schemas.openxmlformats.org/officeDocument/2006/relationships/image" Id="rId1"/><Relationship Target="../media/image05.png" Type="http://schemas.openxmlformats.org/officeDocument/2006/relationships/image" Id="rId4"/><Relationship Target="../media/image00.png" Type="http://schemas.openxmlformats.org/officeDocument/2006/relationships/image" Id="rId3"/><Relationship Target="../slideLayouts/slideLayout13.xml" Type="http://schemas.openxmlformats.org/officeDocument/2006/relationships/slideLayout" Id="rId6"/><Relationship Target="../slideLayouts/slideLayout12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6248400" x="0"/>
            <a:ext cy="609598" cx="9143998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10" name="Shape 10"/>
          <p:cNvSpPr/>
          <p:nvPr/>
        </p:nvSpPr>
        <p:spPr>
          <a:xfrm>
            <a:off y="0" x="0"/>
            <a:ext cy="1219199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1" name="Shape 1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61925" marL="3429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1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-133350" marL="742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-76200" marL="1143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-9525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-117475" marL="2057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-117475" marL="2514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-117475" marL="2971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-117475" marL="3429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-117475" marL="3886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y="6308146" x="7710174"/>
            <a:ext cy="445077" cx="1205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4" name="Shape 14"/>
          <p:cNvCxnSpPr/>
          <p:nvPr/>
        </p:nvCxnSpPr>
        <p:spPr>
          <a:xfrm>
            <a:off y="6248400" x="1066800"/>
            <a:ext cy="609599" cx="0"/>
          </a:xfrm>
          <a:prstGeom prst="straightConnector1">
            <a:avLst/>
          </a:prstGeom>
          <a:noFill/>
          <a:ln w="9525" cap="rnd">
            <a:solidFill>
              <a:srgbClr val="CC9900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/>
        </p:nvSpPr>
        <p:spPr>
          <a:xfrm>
            <a:off y="2174875" x="9661525"/>
            <a:ext cy="457200" cx="184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/>
        </p:nvSpPr>
        <p:spPr>
          <a:xfrm>
            <a:off y="6248400" x="0"/>
            <a:ext cy="609598" cx="9143998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56" name="Shape 56"/>
          <p:cNvSpPr/>
          <p:nvPr/>
        </p:nvSpPr>
        <p:spPr>
          <a:xfrm>
            <a:off y="0" x="0"/>
            <a:ext cy="1219199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7" name="Shape 57"/>
          <p:cNvSpPr/>
          <p:nvPr/>
        </p:nvSpPr>
        <p:spPr>
          <a:xfrm>
            <a:off y="6308146" x="7710174"/>
            <a:ext cy="445077" cx="1205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58" name="Shape 58"/>
          <p:cNvCxnSpPr/>
          <p:nvPr/>
        </p:nvCxnSpPr>
        <p:spPr>
          <a:xfrm>
            <a:off y="6248400" x="1066800"/>
            <a:ext cy="609599" cx="0"/>
          </a:xfrm>
          <a:prstGeom prst="straightConnector1">
            <a:avLst/>
          </a:prstGeom>
          <a:noFill/>
          <a:ln w="9525" cap="rnd">
            <a:solidFill>
              <a:srgbClr val="CC9900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59" name="Shape 59"/>
          <p:cNvSpPr txBox="1"/>
          <p:nvPr/>
        </p:nvSpPr>
        <p:spPr>
          <a:xfrm>
            <a:off y="2174875" x="9661525"/>
            <a:ext cy="457200" cx="184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60" name="Shape 60"/>
          <p:cNvSpPr/>
          <p:nvPr/>
        </p:nvSpPr>
        <p:spPr>
          <a:xfrm>
            <a:off y="0" x="0"/>
            <a:ext cy="1828798" cx="9143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1" name="Shape 6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61925" marL="3429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1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-133350" marL="742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-76200" marL="1143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-9525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-117475" marL="2057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-117475" marL="2514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-117475" marL="2971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-117475" marL="3429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-117475" marL="3886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y="6248400" x="304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trike="noStrike" u="none" b="0" cap="none" baseline="0" sz="1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5"/>
    <p:sldLayoutId id="2147483660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1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23.png" Type="http://schemas.openxmlformats.org/officeDocument/2006/relationships/image" Id="rId4"/><Relationship Target="../media/image2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y="2514600" x="685800"/>
            <a:ext cy="20574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Under the Sun Drink Mixer</a:t>
            </a:r>
            <a:r>
              <a:rPr strike="noStrike" u="none" b="1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Group 4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y="5029200" x="1600200"/>
            <a:ext cy="1200150" cx="594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Laura Cano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Moises Dominguez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Michael Tyrlik</a:t>
            </a:r>
            <a:b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Stephen Zimmerman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Pickup Drinks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524000" x="457200"/>
            <a:ext cy="4495800" cx="5640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Reservation only valid for XX minutes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Barcode will be presented and manually dismissed</a:t>
            </a:r>
          </a:p>
          <a:p>
            <a:r>
              <a:t/>
            </a:r>
          </a:p>
        </p:txBody>
      </p:sp>
      <p:sp>
        <p:nvSpPr>
          <p:cNvPr id="157" name="Shape 157"/>
          <p:cNvSpPr/>
          <p:nvPr/>
        </p:nvSpPr>
        <p:spPr>
          <a:xfrm>
            <a:off y="1275725" x="6097725"/>
            <a:ext cy="4932624" cx="2858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Remember Drinks </a:t>
            </a:r>
          </a:p>
          <a:p>
            <a:pPr algn="l" rtl="0" lvl="0" marR="0" indent="4572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History &amp; Favorites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652725" x="1075950"/>
            <a:ext cy="4330800" cx="3095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Sortable</a:t>
            </a:r>
          </a:p>
          <a:p>
            <a:pPr algn="l" rtl="0" lvl="1" marR="0" indent="-3175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Date</a:t>
            </a:r>
          </a:p>
          <a:p>
            <a:pPr algn="l" rtl="0" lvl="1" marR="0" indent="-3175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Name</a:t>
            </a:r>
          </a:p>
          <a:p>
            <a:pPr algn="l" rtl="0" lvl="1" marR="0" indent="-3175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Popularity</a:t>
            </a:r>
          </a:p>
          <a:p>
            <a:r>
              <a:t/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Editable</a:t>
            </a:r>
          </a:p>
        </p:txBody>
      </p:sp>
      <p:sp>
        <p:nvSpPr>
          <p:cNvPr id="164" name="Shape 164"/>
          <p:cNvSpPr/>
          <p:nvPr/>
        </p:nvSpPr>
        <p:spPr>
          <a:xfrm>
            <a:off y="1219200" x="4240275"/>
            <a:ext cy="5032849" cx="28965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 </a:t>
            </a:r>
          </a:p>
        </p:txBody>
      </p:sp>
      <p:sp>
        <p:nvSpPr>
          <p:cNvPr id="171" name="Shape 171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2" name="Shape 172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3" name="Shape 173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74" name="Shape 174"/>
          <p:cNvCxnSpPr>
            <a:stCxn id="172" idx="3"/>
            <a:endCxn id="171" idx="1"/>
          </p:cNvCxnSpPr>
          <p:nvPr/>
        </p:nvCxnSpPr>
        <p:spPr>
          <a:xfrm>
            <a:off y="2500874" x="5083399"/>
            <a:ext cy="228000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175" name="Shape 175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76" name="Shape 176"/>
          <p:cNvCxnSpPr>
            <a:stCxn id="173" idx="3"/>
            <a:endCxn id="175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177" name="Shape 177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78" name="Shape 178"/>
          <p:cNvCxnSpPr>
            <a:stCxn id="177" idx="3"/>
            <a:endCxn id="172" idx="1"/>
          </p:cNvCxnSpPr>
          <p:nvPr/>
        </p:nvCxnSpPr>
        <p:spPr>
          <a:xfrm rot="10800000" flipH="1">
            <a:off y="2500874" x="2163424"/>
            <a:ext cy="845375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179" name="Shape 179"/>
          <p:cNvCxnSpPr>
            <a:stCxn id="177" idx="3"/>
            <a:endCxn id="173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180" name="Shape 180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185" name="Shape 185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6" name="Shape 186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LAMP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Linux 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Apache (open source web server)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MySQL (Database Management System)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PHP (Web page communication)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Database</a:t>
            </a:r>
          </a:p>
        </p:txBody>
      </p:sp>
      <p:sp>
        <p:nvSpPr>
          <p:cNvPr id="200" name="Shape 200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1" name="Shape 201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2" name="Shape 202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03" name="Shape 203"/>
          <p:cNvCxnSpPr>
            <a:stCxn id="201" idx="3"/>
            <a:endCxn id="200" idx="1"/>
          </p:cNvCxnSpPr>
          <p:nvPr/>
        </p:nvCxnSpPr>
        <p:spPr>
          <a:xfrm>
            <a:off y="2500874" x="5083399"/>
            <a:ext cy="228000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204" name="Shape 204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05" name="Shape 205"/>
          <p:cNvCxnSpPr>
            <a:stCxn id="202" idx="3"/>
            <a:endCxn id="204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06" name="Shape 206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solidFill>
            <a:srgbClr val="93C47D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07" name="Shape 207"/>
          <p:cNvCxnSpPr>
            <a:stCxn id="206" idx="3"/>
            <a:endCxn id="201" idx="1"/>
          </p:cNvCxnSpPr>
          <p:nvPr/>
        </p:nvCxnSpPr>
        <p:spPr>
          <a:xfrm rot="10800000" flipH="1">
            <a:off y="2500874" x="2163424"/>
            <a:ext cy="845375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208" name="Shape 208"/>
          <p:cNvCxnSpPr>
            <a:stCxn id="206" idx="3"/>
            <a:endCxn id="202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09" name="Shape 209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214" name="Shape 214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5" name="Shape 215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Database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Will store ordered drinks, ingredient levels, pre-determined drink library, and drink ingredients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the user chooses their drink and places their order, the database will be updated with that drink order with its associated ingredients and a drink ID associated to the barcode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Ingredient Levels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an order is placed, the drink ingredients associated will be reserved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Ingredient Levels table will be updated based on the ingredients reserved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Expiration Timer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 expiration timer will be implemented to prevent users from ordering drinks and not picking up those drinks.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35" name="Shape 235"/>
          <p:cNvSpPr/>
          <p:nvPr/>
        </p:nvSpPr>
        <p:spPr>
          <a:xfrm>
            <a:off y="3657600" x="3276600"/>
            <a:ext cy="2076261" cx="19525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1" name="Shape 24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 Software</a:t>
            </a:r>
          </a:p>
        </p:txBody>
      </p:sp>
      <p:sp>
        <p:nvSpPr>
          <p:cNvPr id="242" name="Shape 242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3" name="Shape 243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4" name="Shape 244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45" name="Shape 245"/>
          <p:cNvCxnSpPr>
            <a:stCxn id="243" idx="3"/>
            <a:endCxn id="242" idx="1"/>
          </p:cNvCxnSpPr>
          <p:nvPr/>
        </p:nvCxnSpPr>
        <p:spPr>
          <a:xfrm>
            <a:off y="2500874" x="5083399"/>
            <a:ext cy="228000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246" name="Shape 246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47" name="Shape 247"/>
          <p:cNvCxnSpPr>
            <a:stCxn id="244" idx="3"/>
            <a:endCxn id="246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48" name="Shape 248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49" name="Shape 249"/>
          <p:cNvCxnSpPr>
            <a:stCxn id="248" idx="3"/>
            <a:endCxn id="243" idx="1"/>
          </p:cNvCxnSpPr>
          <p:nvPr/>
        </p:nvCxnSpPr>
        <p:spPr>
          <a:xfrm rot="10800000" flipH="1">
            <a:off y="2500874" x="2163424"/>
            <a:ext cy="845375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250" name="Shape 250"/>
          <p:cNvCxnSpPr>
            <a:stCxn id="248" idx="3"/>
            <a:endCxn id="244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51" name="Shape 251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256" name="Shape 256"/>
          <p:cNvSpPr/>
          <p:nvPr/>
        </p:nvSpPr>
        <p:spPr>
          <a:xfrm>
            <a:off y="4010550" x="5597325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7" name="Shape 257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 Software</a:t>
            </a:r>
          </a:p>
        </p:txBody>
      </p:sp>
      <p:sp>
        <p:nvSpPr>
          <p:cNvPr id="265" name="Shape 265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6" name="Shape 266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7" name="Shape 267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68" name="Shape 268"/>
          <p:cNvCxnSpPr>
            <a:stCxn id="266" idx="3"/>
            <a:endCxn id="265" idx="1"/>
          </p:cNvCxnSpPr>
          <p:nvPr/>
        </p:nvCxnSpPr>
        <p:spPr>
          <a:xfrm>
            <a:off y="2500874" x="5083399"/>
            <a:ext cy="228000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269" name="Shape 269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solidFill>
            <a:srgbClr val="A64D79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70" name="Shape 270"/>
          <p:cNvCxnSpPr>
            <a:stCxn id="267" idx="3"/>
            <a:endCxn id="269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71" name="Shape 271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72" name="Shape 272"/>
          <p:cNvCxnSpPr>
            <a:stCxn id="271" idx="3"/>
            <a:endCxn id="266" idx="1"/>
          </p:cNvCxnSpPr>
          <p:nvPr/>
        </p:nvCxnSpPr>
        <p:spPr>
          <a:xfrm rot="10800000" flipH="1">
            <a:off y="2500874" x="2163424"/>
            <a:ext cy="845375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273" name="Shape 273"/>
          <p:cNvCxnSpPr>
            <a:stCxn id="271" idx="3"/>
            <a:endCxn id="267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74" name="Shape 274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279" name="Shape 279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0" name="Shape 280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281" name="Shape 281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2" name="Shape 282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it?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2209800" x="4343400"/>
            <a:ext cy="3886200" cx="42671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Drink Mixer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Solar Powered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Automated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User Friendly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Portable</a:t>
            </a:r>
          </a:p>
        </p:txBody>
      </p:sp>
      <p:sp>
        <p:nvSpPr>
          <p:cNvPr id="83" name="Shape 83"/>
          <p:cNvSpPr/>
          <p:nvPr/>
        </p:nvSpPr>
        <p:spPr>
          <a:xfrm>
            <a:off y="3494087" x="533400"/>
            <a:ext cy="2220911" cx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4" name="Shape 84"/>
          <p:cNvSpPr/>
          <p:nvPr/>
        </p:nvSpPr>
        <p:spPr>
          <a:xfrm>
            <a:off y="1254125" x="2057400"/>
            <a:ext cy="2162175" cx="21145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 Software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Control Board will receive instructions serially via UART from the Dispensing Coordinator to determine what ingredients are used and which valves to open.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Board Software</a:t>
            </a:r>
          </a:p>
        </p:txBody>
      </p:sp>
      <p:graphicFrame>
        <p:nvGraphicFramePr>
          <p:cNvPr id="294" name="Shape 294"/>
          <p:cNvGraphicFramePr/>
          <p:nvPr/>
        </p:nvGraphicFramePr>
        <p:xfrm>
          <a:off y="1600200" x="381000"/>
          <a:ext cy="3000000" cx="3000000"/>
        </p:xfrm>
        <a:graphic>
          <a:graphicData uri="http://schemas.openxmlformats.org/drawingml/2006/table">
            <a:tbl>
              <a:tblPr firstRow="1" bandRow="1">
                <a:noFill/>
                <a:tableStyleId>{B4A61A2F-41B1-49F0-ADF1-F8C826EFED2E}</a:tableStyleId>
              </a:tblPr>
              <a:tblGrid>
                <a:gridCol w="4114800"/>
                <a:gridCol w="41148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Command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Meaning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T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End Line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Y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Dispense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F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Finished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Board Software Example</a:t>
            </a:r>
          </a:p>
        </p:txBody>
      </p:sp>
      <p:graphicFrame>
        <p:nvGraphicFramePr>
          <p:cNvPr id="300" name="Shape 300"/>
          <p:cNvGraphicFramePr/>
          <p:nvPr/>
        </p:nvGraphicFramePr>
        <p:xfrm>
          <a:off y="1752600" x="7620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{517B6E0D-3800-4AEB-9536-F85008B21CDC}</a:tableStyleId>
              </a:tblPr>
              <a:tblGrid>
                <a:gridCol w="7536875"/>
              </a:tblGrid>
              <a:tr h="40871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sp>
        <p:nvSpPr>
          <p:cNvPr id="301" name="Shape 301"/>
          <p:cNvSpPr/>
          <p:nvPr/>
        </p:nvSpPr>
        <p:spPr>
          <a:xfrm>
            <a:off y="2150650" x="2165700"/>
            <a:ext cy="3139199" cx="457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D ←From Dispensing Coordinator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Y ← From Control Board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150T ← CB responds Y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150T← CB responds Y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0T ← CB responds Y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0T ← CB responds Y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0T ← CB responds Y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0T ← CB responds Y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0T ← CB responds Y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0T ← CB responds Y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latin typeface="Calibri"/>
                <a:ea typeface="Calibri"/>
                <a:cs typeface="Calibri"/>
                <a:sym typeface="Calibri"/>
              </a:rPr>
              <a:t>F ← CB responds Y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Model Design – LCD Screen</a:t>
            </a:r>
          </a:p>
        </p:txBody>
      </p:sp>
      <p:sp>
        <p:nvSpPr>
          <p:cNvPr id="307" name="Shape 307"/>
          <p:cNvSpPr/>
          <p:nvPr/>
        </p:nvSpPr>
        <p:spPr>
          <a:xfrm>
            <a:off y="1412875" x="698225"/>
            <a:ext cy="4524375" cx="746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3" name="Shape 31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Hardware Overview</a:t>
            </a:r>
          </a:p>
        </p:txBody>
      </p:sp>
      <p:sp>
        <p:nvSpPr>
          <p:cNvPr id="314" name="Shape 314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5" name="Shape 315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6" name="Shape 316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317" name="Shape 317"/>
          <p:cNvCxnSpPr>
            <a:stCxn id="315" idx="3"/>
            <a:endCxn id="314" idx="1"/>
          </p:cNvCxnSpPr>
          <p:nvPr/>
        </p:nvCxnSpPr>
        <p:spPr>
          <a:xfrm>
            <a:off y="2500874" x="5083399"/>
            <a:ext cy="228000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318" name="Shape 318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solidFill>
            <a:srgbClr val="A64D79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319" name="Shape 319"/>
          <p:cNvCxnSpPr>
            <a:stCxn id="316" idx="3"/>
            <a:endCxn id="318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320" name="Shape 320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321" name="Shape 321"/>
          <p:cNvCxnSpPr>
            <a:stCxn id="320" idx="3"/>
            <a:endCxn id="315" idx="1"/>
          </p:cNvCxnSpPr>
          <p:nvPr/>
        </p:nvCxnSpPr>
        <p:spPr>
          <a:xfrm rot="10800000" flipH="1">
            <a:off y="2500874" x="2163424"/>
            <a:ext cy="845375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322" name="Shape 322"/>
          <p:cNvCxnSpPr>
            <a:stCxn id="320" idx="3"/>
            <a:endCxn id="316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323" name="Shape 323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326" name="Shape 326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solidFill>
            <a:srgbClr val="FFFF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7" name="Shape 327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ATmega328P Schematic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37" name="Shape 337"/>
          <p:cNvSpPr/>
          <p:nvPr/>
        </p:nvSpPr>
        <p:spPr>
          <a:xfrm>
            <a:off y="1371600" x="0"/>
            <a:ext cy="4502789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Sensor</a:t>
            </a:r>
          </a:p>
        </p:txBody>
      </p:sp>
      <p:graphicFrame>
        <p:nvGraphicFramePr>
          <p:cNvPr id="343" name="Shape 343"/>
          <p:cNvGraphicFramePr/>
          <p:nvPr/>
        </p:nvGraphicFramePr>
        <p:xfrm>
          <a:off y="2667000" x="52578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{181717E2-814D-45A3-B494-1F2FABFA54E9}</a:tableStyleId>
              </a:tblPr>
              <a:tblGrid>
                <a:gridCol w="1714500"/>
                <a:gridCol w="1714500"/>
              </a:tblGrid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FFFFCC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latin typeface="Arial"/>
                          <a:ea typeface="Arial"/>
                          <a:cs typeface="Arial"/>
                          <a:sym typeface="Arial"/>
                        </a:rPr>
                        <a:t>Manufacturer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FFFFCC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latin typeface="Arial"/>
                          <a:ea typeface="Arial"/>
                          <a:cs typeface="Arial"/>
                          <a:sym typeface="Arial"/>
                        </a:rPr>
                        <a:t>SparkFun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dk1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 Number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SEN-00242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13.95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Supply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3V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220011"/>
                          </a:solidFill>
                        </a:rPr>
                        <a:t>Distance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220011"/>
                          </a:solidFill>
                        </a:rPr>
                        <a:t>10cm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</a:tbl>
          </a:graphicData>
        </a:graphic>
      </p:graphicFrame>
      <p:sp>
        <p:nvSpPr>
          <p:cNvPr id="344" name="Shape 344"/>
          <p:cNvSpPr/>
          <p:nvPr/>
        </p:nvSpPr>
        <p:spPr>
          <a:xfrm>
            <a:off y="2057400" x="762000"/>
            <a:ext cy="2971800" cx="38655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12V Solenoid Valves</a:t>
            </a:r>
          </a:p>
        </p:txBody>
      </p:sp>
      <p:graphicFrame>
        <p:nvGraphicFramePr>
          <p:cNvPr id="350" name="Shape 350"/>
          <p:cNvGraphicFramePr/>
          <p:nvPr/>
        </p:nvGraphicFramePr>
        <p:xfrm>
          <a:off y="2133600" x="42672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{40042CAA-BE85-4321-A5E1-B03EB69D7B1D}</a:tableStyleId>
              </a:tblPr>
              <a:tblGrid>
                <a:gridCol w="1828800"/>
                <a:gridCol w="1828800"/>
              </a:tblGrid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FFFFCC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latin typeface="Arial"/>
                          <a:ea typeface="Arial"/>
                          <a:cs typeface="Arial"/>
                          <a:sym typeface="Arial"/>
                        </a:rPr>
                        <a:t>Manufacturer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FFFFCC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latin typeface="Arial"/>
                          <a:ea typeface="Arial"/>
                          <a:cs typeface="Arial"/>
                          <a:sym typeface="Arial"/>
                        </a:rPr>
                        <a:t>McMaster.Carr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dk1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 Number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7877K313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30.28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Pipe Size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1/8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Maximum Psi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Supply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12V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</a:tr>
            </a:tbl>
          </a:graphicData>
        </a:graphic>
      </p:graphicFrame>
      <p:sp>
        <p:nvSpPr>
          <p:cNvPr id="351" name="Shape 351"/>
          <p:cNvSpPr/>
          <p:nvPr/>
        </p:nvSpPr>
        <p:spPr>
          <a:xfrm>
            <a:off y="1828800" x="762000"/>
            <a:ext cy="2824162" cx="2057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type="ctrTitle"/>
          </p:nvPr>
        </p:nvSpPr>
        <p:spPr>
          <a:xfrm>
            <a:off y="0" x="594825"/>
            <a:ext cy="11486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Power Management</a:t>
            </a:r>
          </a:p>
        </p:txBody>
      </p:sp>
      <p:sp>
        <p:nvSpPr>
          <p:cNvPr id="357" name="Shape 357"/>
          <p:cNvSpPr txBox="1"/>
          <p:nvPr>
            <p:ph idx="1" type="subTitle"/>
          </p:nvPr>
        </p:nvSpPr>
        <p:spPr>
          <a:xfrm>
            <a:off y="4191000" x="374350"/>
            <a:ext cy="2057400" cx="8277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57200" marL="457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33001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MPPT controller will regulate power from solar panel and output a steady voltage for battery charge with maximum efficiency </a:t>
            </a:r>
          </a:p>
        </p:txBody>
      </p:sp>
      <p:sp>
        <p:nvSpPr>
          <p:cNvPr id="358" name="Shape 358"/>
          <p:cNvSpPr/>
          <p:nvPr/>
        </p:nvSpPr>
        <p:spPr>
          <a:xfrm>
            <a:off y="2259841" x="838200"/>
            <a:ext cy="1371598" cx="1828800"/>
          </a:xfrm>
          <a:prstGeom prst="rect">
            <a:avLst/>
          </a:prstGeom>
          <a:gradFill>
            <a:gsLst>
              <a:gs pos="0">
                <a:srgbClr val="FFFFCD"/>
              </a:gs>
              <a:gs pos="100000">
                <a:srgbClr val="FFFFF2"/>
              </a:gs>
            </a:gsLst>
            <a:lin ang="16200000" scaled="0"/>
          </a:gradFill>
          <a:ln w="9525" cap="flat">
            <a:solidFill>
              <a:srgbClr val="FBFBC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Solar Panel</a:t>
            </a:r>
          </a:p>
        </p:txBody>
      </p:sp>
      <p:sp>
        <p:nvSpPr>
          <p:cNvPr id="359" name="Shape 359"/>
          <p:cNvSpPr/>
          <p:nvPr/>
        </p:nvSpPr>
        <p:spPr>
          <a:xfrm>
            <a:off y="2259841" x="3733800"/>
            <a:ext cy="1371598" cx="1752600"/>
          </a:xfrm>
          <a:prstGeom prst="rect">
            <a:avLst/>
          </a:prstGeom>
          <a:gradFill>
            <a:gsLst>
              <a:gs pos="0">
                <a:srgbClr val="FFFFCD"/>
              </a:gs>
              <a:gs pos="100000">
                <a:srgbClr val="FFFFF2"/>
              </a:gs>
            </a:gsLst>
            <a:lin ang="16200000" scaled="0"/>
          </a:gradFill>
          <a:ln w="9525" cap="flat">
            <a:solidFill>
              <a:srgbClr val="FBFBC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MPPT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Controller</a:t>
            </a:r>
          </a:p>
        </p:txBody>
      </p:sp>
      <p:sp>
        <p:nvSpPr>
          <p:cNvPr id="360" name="Shape 360"/>
          <p:cNvSpPr/>
          <p:nvPr/>
        </p:nvSpPr>
        <p:spPr>
          <a:xfrm>
            <a:off y="2259841" x="6614614"/>
            <a:ext cy="1371598" cx="1752600"/>
          </a:xfrm>
          <a:prstGeom prst="rect">
            <a:avLst/>
          </a:prstGeom>
          <a:gradFill>
            <a:gsLst>
              <a:gs pos="0">
                <a:srgbClr val="FFFFCD"/>
              </a:gs>
              <a:gs pos="100000">
                <a:srgbClr val="FFFFF2"/>
              </a:gs>
            </a:gsLst>
            <a:lin ang="16200000" scaled="0"/>
          </a:gradFill>
          <a:ln w="9525" cap="flat">
            <a:solidFill>
              <a:srgbClr val="FBFBC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Battery</a:t>
            </a:r>
          </a:p>
        </p:txBody>
      </p:sp>
      <p:cxnSp>
        <p:nvCxnSpPr>
          <p:cNvPr id="361" name="Shape 361"/>
          <p:cNvCxnSpPr>
            <a:stCxn id="358" idx="3"/>
            <a:endCxn id="359" idx="1"/>
          </p:cNvCxnSpPr>
          <p:nvPr/>
        </p:nvCxnSpPr>
        <p:spPr>
          <a:xfrm>
            <a:off y="2945640" x="2667000"/>
            <a:ext cy="0" cx="1066799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62" name="Shape 362"/>
          <p:cNvCxnSpPr>
            <a:stCxn id="359" idx="3"/>
            <a:endCxn id="360" idx="1"/>
          </p:cNvCxnSpPr>
          <p:nvPr/>
        </p:nvCxnSpPr>
        <p:spPr>
          <a:xfrm>
            <a:off y="2945640" x="5486400"/>
            <a:ext cy="0" cx="1128213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w="med" len="med" type="none"/>
            <a:tailEnd w="lg" len="lg" type="stealth"/>
          </a:ln>
        </p:spPr>
      </p:cxn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Solar Panel Specifications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30 watt high efficiency multicrystalline PV module made by Solarland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21.5 in height by 20.25 in width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Voltage at maximum power = 17.4V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Current at maximum power = 1.72 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 = VI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Does It Work?</a:t>
            </a:r>
          </a:p>
        </p:txBody>
      </p:sp>
      <p:sp>
        <p:nvSpPr>
          <p:cNvPr id="90" name="Shape 90"/>
          <p:cNvSpPr/>
          <p:nvPr/>
        </p:nvSpPr>
        <p:spPr>
          <a:xfrm>
            <a:off y="1487487" x="1146175"/>
            <a:ext cy="4449761" cx="69310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Charge Profile for Lead Acid Battery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1600200" x="457200"/>
            <a:ext cy="4800600" cx="3886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12 volt 12 amp hour lead-acid battery will be used to power project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If battery voltage is low, slow charge current is applied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If battery voltage is higher then 10 volts, high charge current is applied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battery voltage reaches 14 volts, a floating charge voltage of 13.4 volts is applied</a:t>
            </a:r>
          </a:p>
          <a:p>
            <a:r>
              <a:t/>
            </a:r>
          </a:p>
        </p:txBody>
      </p:sp>
      <p:sp>
        <p:nvSpPr>
          <p:cNvPr id="375" name="Shape 375"/>
          <p:cNvSpPr/>
          <p:nvPr/>
        </p:nvSpPr>
        <p:spPr>
          <a:xfrm>
            <a:off y="1676400" x="4648200"/>
            <a:ext cy="2895600" cx="4276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6" name="Shape 376"/>
          <p:cNvSpPr txBox="1"/>
          <p:nvPr/>
        </p:nvSpPr>
        <p:spPr>
          <a:xfrm>
            <a:off y="4724400" x="5257800"/>
            <a:ext cy="338554" cx="342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Reprinted with permission from TI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SM72442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SM72442 will perform the MPPT function using an implementation of the perturb and observe algorithm method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Proprietary algorithm called Panel Mode for direct connection between the solar panel and the battery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MPPT configured DC/DC converter with 99.5% efficiency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Buck-Boost Converter</a:t>
            </a:r>
          </a:p>
        </p:txBody>
      </p:sp>
      <p:sp>
        <p:nvSpPr>
          <p:cNvPr id="388" name="Shape 388"/>
          <p:cNvSpPr/>
          <p:nvPr/>
        </p:nvSpPr>
        <p:spPr>
          <a:xfrm>
            <a:off y="1905000" x="1143000"/>
            <a:ext cy="3833810" cx="67034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type="ctrTitle"/>
          </p:nvPr>
        </p:nvSpPr>
        <p:spPr>
          <a:xfrm>
            <a:off y="381000" x="1600200"/>
            <a:ext cy="841374" cx="57149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SM72295</a:t>
            </a:r>
          </a:p>
        </p:txBody>
      </p:sp>
      <p:sp>
        <p:nvSpPr>
          <p:cNvPr id="394" name="Shape 394"/>
          <p:cNvSpPr txBox="1"/>
          <p:nvPr>
            <p:ph idx="1" type="subTitle"/>
          </p:nvPr>
        </p:nvSpPr>
        <p:spPr>
          <a:xfrm>
            <a:off y="1676400" x="1447800"/>
            <a:ext cy="3809998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5720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330019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Designed to drive 4 discrete N type MOSFET’s in a full bridge configuration</a:t>
            </a:r>
          </a:p>
          <a:p>
            <a:pPr algn="l" rtl="0" lvl="0" marR="0" indent="-45720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330019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Current sensing is provided by 2 internal transconductance amplifiers with externally programmable gain</a:t>
            </a:r>
          </a:p>
          <a:p>
            <a:pPr algn="l" rtl="0" lvl="0" marR="0" indent="-45720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330019"/>
                </a:solidFill>
                <a:latin typeface="Arial"/>
                <a:ea typeface="Arial"/>
                <a:cs typeface="Arial"/>
                <a:sym typeface="Arial"/>
                <a:rtl val="0"/>
              </a:rPr>
              <a:t> voltage lockout prevents the drivers from operation if gate voltage is too low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Panel Mode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y="4099575" x="228600"/>
            <a:ext cy="2133598" cx="86057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Allows for the solar panel to be connected directly to output of the buck-boost circuit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output voltage is within 2% of battery voltage, Panel mode is engaged</a:t>
            </a:r>
          </a:p>
        </p:txBody>
      </p:sp>
      <p:sp>
        <p:nvSpPr>
          <p:cNvPr id="401" name="Shape 401"/>
          <p:cNvSpPr/>
          <p:nvPr/>
        </p:nvSpPr>
        <p:spPr>
          <a:xfrm>
            <a:off y="1752600" x="152400"/>
            <a:ext cy="2346978" cx="87582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y="0" x="49665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 Volt and 5 Volt Power Supply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y="4382375" x="751675"/>
            <a:ext cy="1981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L7209 will regulate 9 volts for SM72295 gate driver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SM72238 will regulate 5 volts for powering SM72442 and all other IC’s</a:t>
            </a:r>
          </a:p>
        </p:txBody>
      </p:sp>
      <p:sp>
        <p:nvSpPr>
          <p:cNvPr id="409" name="Shape 409"/>
          <p:cNvSpPr/>
          <p:nvPr/>
        </p:nvSpPr>
        <p:spPr>
          <a:xfrm>
            <a:off y="1676400" x="496650"/>
            <a:ext cy="2371725" cx="8143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ATmega Microcontroller for MPPT</a:t>
            </a:r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ATmega microcontroller will implement the charge profile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Using I2C interface, the ATmega controller will communicate with the SM72442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Checks battery voltage from SM72442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Sends voltage and current limit setting to SM72442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Budget &amp; Financial Collaboration</a:t>
            </a:r>
          </a:p>
        </p:txBody>
      </p:sp>
      <p:sp>
        <p:nvSpPr>
          <p:cNvPr id="421" name="Shape 421"/>
          <p:cNvSpPr/>
          <p:nvPr/>
        </p:nvSpPr>
        <p:spPr>
          <a:xfrm>
            <a:off y="1966910" x="479425"/>
            <a:ext cy="3530600" cx="7902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Budget &amp; Financial Collaboration</a:t>
            </a:r>
          </a:p>
        </p:txBody>
      </p:sp>
      <p:sp>
        <p:nvSpPr>
          <p:cNvPr id="427" name="Shape 427"/>
          <p:cNvSpPr/>
          <p:nvPr/>
        </p:nvSpPr>
        <p:spPr>
          <a:xfrm>
            <a:off y="1866900" x="747712"/>
            <a:ext cy="3619498" cx="7569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Model Design</a:t>
            </a:r>
          </a:p>
        </p:txBody>
      </p:sp>
      <p:sp>
        <p:nvSpPr>
          <p:cNvPr id="433" name="Shape 433"/>
          <p:cNvSpPr/>
          <p:nvPr/>
        </p:nvSpPr>
        <p:spPr>
          <a:xfrm>
            <a:off y="1447800" x="4800600"/>
            <a:ext cy="3757610" cx="40449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34" name="Shape 434"/>
          <p:cNvSpPr/>
          <p:nvPr/>
        </p:nvSpPr>
        <p:spPr>
          <a:xfrm>
            <a:off y="2133600" x="457200"/>
            <a:ext cy="2941636" cx="3708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Applications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600200" x="457200"/>
            <a:ext cy="4190999" cx="48767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Ideal for BBQs and tailgatings to increase hydration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Avoid long queues to serve a drink, it’s controlled by your phone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Increases social interaction by reducing time spent at serving drinks</a:t>
            </a:r>
          </a:p>
          <a:p>
            <a:r>
              <a:t/>
            </a:r>
          </a:p>
        </p:txBody>
      </p:sp>
      <p:sp>
        <p:nvSpPr>
          <p:cNvPr id="97" name="Shape 97"/>
          <p:cNvSpPr/>
          <p:nvPr/>
        </p:nvSpPr>
        <p:spPr>
          <a:xfrm>
            <a:off y="2546675" x="5141875"/>
            <a:ext cy="3701723" cx="3849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Progress</a:t>
            </a:r>
          </a:p>
        </p:txBody>
      </p:sp>
      <p:sp>
        <p:nvSpPr>
          <p:cNvPr id="440" name="Shape 440"/>
          <p:cNvSpPr/>
          <p:nvPr/>
        </p:nvSpPr>
        <p:spPr>
          <a:xfrm>
            <a:off y="1168400" x="-50800"/>
            <a:ext cy="5054599" cx="9245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5" name="Shape 445"/>
          <p:cNvSpPr txBox="1"/>
          <p:nvPr>
            <p:ph type="ctrTitle"/>
          </p:nvPr>
        </p:nvSpPr>
        <p:spPr>
          <a:xfrm>
            <a:off y="2590800" x="685800"/>
            <a:ext cy="1676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Goals &amp; Objectives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817685" x="4375150"/>
            <a:ext cy="2590800" cx="47688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Have a finished product by November 9</a:t>
            </a:r>
            <a:r>
              <a:rPr strike="noStrike" u="none" b="0" cap="none" baseline="3000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Facilitate mixing of complex drinks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Make a portable design for easy transportation</a:t>
            </a:r>
          </a:p>
        </p:txBody>
      </p:sp>
      <p:sp>
        <p:nvSpPr>
          <p:cNvPr id="104" name="Shape 104"/>
          <p:cNvSpPr/>
          <p:nvPr/>
        </p:nvSpPr>
        <p:spPr>
          <a:xfrm>
            <a:off y="1835150" x="536575"/>
            <a:ext cy="2359025" cx="35480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y="4267200" x="653975"/>
            <a:ext cy="1468199" cx="799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Controlled by smartphone with a user friendly interface with a library of pre-determined drinks customizable by the user.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Client Sofware</a:t>
            </a:r>
          </a:p>
        </p:txBody>
      </p:sp>
      <p:sp>
        <p:nvSpPr>
          <p:cNvPr id="112" name="Shape 112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solidFill>
            <a:srgbClr val="FF99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3" name="Shape 113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4" name="Shape 114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15" name="Shape 115"/>
          <p:cNvCxnSpPr>
            <a:stCxn id="113" idx="3"/>
            <a:endCxn id="112" idx="1"/>
          </p:cNvCxnSpPr>
          <p:nvPr/>
        </p:nvCxnSpPr>
        <p:spPr>
          <a:xfrm>
            <a:off y="2500874" x="5083399"/>
            <a:ext cy="228000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116" name="Shape 116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17" name="Shape 117"/>
          <p:cNvCxnSpPr>
            <a:stCxn id="114" idx="3"/>
            <a:endCxn id="116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118" name="Shape 118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19" name="Shape 119"/>
          <p:cNvCxnSpPr>
            <a:stCxn id="118" idx="3"/>
            <a:endCxn id="113" idx="1"/>
          </p:cNvCxnSpPr>
          <p:nvPr/>
        </p:nvCxnSpPr>
        <p:spPr>
          <a:xfrm rot="10800000" flipH="1">
            <a:off y="2500874" x="2163424"/>
            <a:ext cy="845375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120" name="Shape 120"/>
          <p:cNvCxnSpPr>
            <a:stCxn id="118" idx="3"/>
            <a:endCxn id="114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121" name="Shape 121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126" name="Shape 126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7" name="Shape 127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Client App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1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 only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1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Four primary functions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Browse menu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Order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Pickup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Remember</a:t>
            </a:r>
          </a:p>
        </p:txBody>
      </p:sp>
      <p:sp>
        <p:nvSpPr>
          <p:cNvPr id="135" name="Shape 135"/>
          <p:cNvSpPr/>
          <p:nvPr/>
        </p:nvSpPr>
        <p:spPr>
          <a:xfrm>
            <a:off y="3460925" x="5279950"/>
            <a:ext cy="2486725" cx="21274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Browse the Menu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2106675" x="457200"/>
            <a:ext cy="3913198" cx="45599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Display the drinks that the user can create</a:t>
            </a:r>
          </a:p>
          <a:p>
            <a:r>
              <a:t/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Static list of menu items</a:t>
            </a:r>
          </a:p>
          <a:p>
            <a:r>
              <a:t/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Customizable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42" name="Shape 142"/>
          <p:cNvSpPr/>
          <p:nvPr/>
        </p:nvSpPr>
        <p:spPr>
          <a:xfrm>
            <a:off y="1219200" x="5264425"/>
            <a:ext cy="5036673" cx="2840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-41275" x="457200"/>
            <a:ext cy="605700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Order from Menu</a:t>
            </a:r>
          </a:p>
        </p:txBody>
      </p:sp>
      <p:sp>
        <p:nvSpPr>
          <p:cNvPr id="148" name="Shape 148"/>
          <p:cNvSpPr/>
          <p:nvPr/>
        </p:nvSpPr>
        <p:spPr>
          <a:xfrm>
            <a:off y="505325" x="2608925"/>
            <a:ext cy="5763299" cx="41872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9" name="Shape 149"/>
          <p:cNvSpPr/>
          <p:nvPr/>
        </p:nvSpPr>
        <p:spPr>
          <a:xfrm>
            <a:off y="505325" x="-10325"/>
            <a:ext cy="763200" cx="27231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0" name="Shape 150"/>
          <p:cNvSpPr/>
          <p:nvPr/>
        </p:nvSpPr>
        <p:spPr>
          <a:xfrm>
            <a:off y="505325" x="6796200"/>
            <a:ext cy="814800" cx="23477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GS_PowerPoint_template">
  <a:themeElements>
    <a:clrScheme name="GS_PowerPoint_template 1">
      <a:dk1>
        <a:srgbClr val="FFFFCC"/>
      </a:dk1>
      <a:lt1>
        <a:srgbClr val="660033"/>
      </a:lt1>
      <a:dk2>
        <a:srgbClr val="FFCC00"/>
      </a:dk2>
      <a:lt2>
        <a:srgbClr val="220011"/>
      </a:lt2>
      <a:accent1>
        <a:srgbClr val="CC0099"/>
      </a:accent1>
      <a:accent2>
        <a:srgbClr val="56002B"/>
      </a:accent2>
      <a:accent3>
        <a:srgbClr val="660033"/>
      </a:accent3>
      <a:accent4>
        <a:srgbClr val="CC0099"/>
      </a:accent4>
      <a:accent5>
        <a:srgbClr val="56002B"/>
      </a:accent5>
      <a:accent6>
        <a:srgbClr val="660033"/>
      </a:accent6>
      <a:hlink>
        <a:srgbClr val="9C004E"/>
      </a:hlink>
      <a:folHlink>
        <a:srgbClr val="FF66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GS_PowerPoint_template">
  <a:themeElements>
    <a:clrScheme name="1_GS_PowerPoint_template 1">
      <a:dk1>
        <a:srgbClr val="FFFFCC"/>
      </a:dk1>
      <a:lt1>
        <a:srgbClr val="660033"/>
      </a:lt1>
      <a:dk2>
        <a:srgbClr val="FFCC00"/>
      </a:dk2>
      <a:lt2>
        <a:srgbClr val="220011"/>
      </a:lt2>
      <a:accent1>
        <a:srgbClr val="CC0099"/>
      </a:accent1>
      <a:accent2>
        <a:srgbClr val="56002B"/>
      </a:accent2>
      <a:accent3>
        <a:srgbClr val="660033"/>
      </a:accent3>
      <a:accent4>
        <a:srgbClr val="CC0099"/>
      </a:accent4>
      <a:accent5>
        <a:srgbClr val="56002B"/>
      </a:accent5>
      <a:accent6>
        <a:srgbClr val="660033"/>
      </a:accent6>
      <a:hlink>
        <a:srgbClr val="9C004E"/>
      </a:hlink>
      <a:folHlink>
        <a:srgbClr val="FF66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